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org&amp;utm_campaign=parser&amp;utm_content=thumbnail_unscaled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367" r:id="rId2"/>
    <p:sldId id="402" r:id="rId3"/>
    <p:sldId id="401" r:id="rId4"/>
    <p:sldId id="435" r:id="rId5"/>
    <p:sldId id="436" r:id="rId6"/>
    <p:sldId id="403" r:id="rId7"/>
    <p:sldId id="404" r:id="rId8"/>
    <p:sldId id="405" r:id="rId9"/>
    <p:sldId id="406" r:id="rId10"/>
    <p:sldId id="407" r:id="rId11"/>
    <p:sldId id="409" r:id="rId12"/>
    <p:sldId id="410" r:id="rId13"/>
    <p:sldId id="408" r:id="rId14"/>
    <p:sldId id="434" r:id="rId15"/>
    <p:sldId id="411" r:id="rId16"/>
    <p:sldId id="423" r:id="rId17"/>
    <p:sldId id="421" r:id="rId18"/>
    <p:sldId id="422" r:id="rId19"/>
    <p:sldId id="424" r:id="rId20"/>
    <p:sldId id="412" r:id="rId21"/>
    <p:sldId id="425" r:id="rId22"/>
    <p:sldId id="432" r:id="rId23"/>
    <p:sldId id="418" r:id="rId24"/>
    <p:sldId id="430" r:id="rId25"/>
    <p:sldId id="431" r:id="rId26"/>
    <p:sldId id="433" r:id="rId27"/>
    <p:sldId id="399" r:id="rId2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818"/>
    <p:restoredTop sz="91233"/>
  </p:normalViewPr>
  <p:slideViewPr>
    <p:cSldViewPr snapToGrid="0" snapToObjects="1">
      <p:cViewPr varScale="1">
        <p:scale>
          <a:sx n="76" d="100"/>
          <a:sy n="76" d="100"/>
        </p:scale>
        <p:origin x="208" y="10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2CD74CD-D753-8744-A2E1-67B2FE5974E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570155-4D7F-2D44-B3D5-C68057C51EF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FAE77-EE34-2340-A9ED-3C17705B29A9}" type="datetimeFigureOut">
              <a:rPr lang="en-US" smtClean="0"/>
              <a:t>9/11/26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A96284-9978-2341-943B-BFE1F5F3BE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957816-83AB-8448-B2D4-19B2BB2BAA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1B2C29-FF36-7D4C-9472-FCF02029E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9920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75182-76CF-564F-947C-19123E22F84F}" type="datetimeFigureOut">
              <a:rPr lang="en-US" smtClean="0"/>
              <a:t>9/11/26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7E919-F0C9-3242-B799-B1AECE3352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347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59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522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680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583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17E919-F0C9-3242-B799-B1AECE33523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553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EC1EB-790F-7247-B712-69DCB0F4BF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68623E-537A-2945-B5E4-9D08D4C7A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Avenir Light" panose="020B0402020203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1C7F8-B58E-604D-A02C-070D6C28C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F301B-4C39-0C47-84B5-C6E5C64BE7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C04B6-F326-A341-8E70-5CB83B9CC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639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C1158-DDBA-454E-8AA8-83D0A93CF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520D54-E3CC-814E-B95B-7220312262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EFFF5-EB56-AE4B-9EC6-C858B62A8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CDC202-950A-DF4D-AFFD-AA16FEC97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0F1720-E80A-C048-B79F-12BC4A88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8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5A97F3-399B-1E49-BAAE-1EB7BABC2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133C54-1FD4-2344-B0DF-833D4539BD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C0DC5-F258-F643-9273-9055763B1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10FB3-D17B-0745-BB26-3BF57D49B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5E213-EF8C-2F40-A454-3D87264FD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C0FED-DAB5-6B45-B960-229912622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C9B706-255C-3146-9F9E-F88AC35F8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 baseline="0"/>
            </a:lvl1pPr>
            <a:lvl2pPr>
              <a:defRPr sz="2800" baseline="0"/>
            </a:lvl2pPr>
            <a:lvl3pPr>
              <a:defRPr sz="2800" baseline="0"/>
            </a:lvl3pPr>
            <a:lvl4pPr>
              <a:defRPr sz="2800" baseline="0"/>
            </a:lvl4pPr>
            <a:lvl5pPr>
              <a:defRPr sz="28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A06BE-E0BB-C648-AF7B-8A11A7878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35BC4-D876-9E41-AFCA-EFA8C5D63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01C440-05E9-5344-A10B-9583EC7A0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25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97747-424C-CC49-B42D-9CFF20A63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869FE1-B144-FD43-BCBB-7EB207AD4C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26F06-4676-F147-BD72-BA6C22550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312DE-9F8B-1B46-BEAB-A0E64C8E3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1587B-C584-6E49-9DC1-05A03BA3F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708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7C939-684D-3942-858D-FCE388415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06A0E-44ED-AA47-9766-B6231F122C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8725E7-AF4A-954B-8C32-B1510E1EC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999DA2-228B-5347-B6F5-FFE3C09D7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25300-0828-1046-8AF6-87272DDF2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2553BA-D3FC-9C46-8CE5-F7C5B2DC9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02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919BF-E28B-1C46-832F-9E19C73CA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8F2A9-790A-2A49-9DAC-7676B5AC1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B358EF-1087-A94E-8677-2CFDDE4A33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6DEB7C-61D2-7F4C-BF4B-D18808F4EA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4732E1-84AB-154A-8252-AC83C03E60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87F135-14CD-E843-A5AD-98174C3CF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35D097-D07F-AA41-A041-003211CE5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8FAAF5-B118-794A-B8BA-066FCBB50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3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BE4F8-5FE9-144C-B46C-537B4E32D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EB3810-E53E-854B-9465-A7A0C18EA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9E7316-AE10-7F49-A664-6D7C28957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938E90-4979-9F4A-B49E-49051AD04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87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B50404-32C1-6740-A402-0131D3C9F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E61101-66D6-6D45-A183-FE8564D71C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8EF2A5-FB5B-9A4B-9A3D-289EDD5A8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82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CF042-3C93-7143-8DA8-CC601C8E2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96CD37-625B-BA45-8A19-05522A0EA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3ECDC-9174-1042-9741-20DC919AD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824C80-DD37-AF47-9416-92A21ACB9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80D0E9-FCA4-D34D-99E5-8D06AA85E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3A876A-BFE5-044B-BAE9-8438035A2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698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1B4AF-738D-3548-BD3A-A772FF71F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651A7B-68E4-6E4C-945A-21C255F33A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F8974-7061-4643-9131-821367192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65D842-A0F2-B74E-B1A7-F9BA33E5B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75E0F-F1B2-EF4B-A8EE-E2FBA9EDBFA7}" type="datetimeFigureOut">
              <a:rPr lang="en-US" smtClean="0"/>
              <a:t>9/11/26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3807B-6BAE-B740-8D16-D64C936DA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603A91-12B0-F84D-9EF4-8868F45C6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1548-D5B3-2748-B836-73DB37690C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913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002C7F-E0DA-364C-8BC3-70E46E95C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F93C3-1050-824B-BA69-AB9ED692D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94690-652E-BD46-94F4-E3DE17C233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7D075E0F-F1B2-EF4B-A8EE-E2FBA9EDBFA7}" type="datetimeFigureOut">
              <a:rPr lang="en-US" smtClean="0"/>
              <a:pPr/>
              <a:t>9/11/26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E010CA-2EF1-0A49-8F1E-1D872244A4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F894D-556E-E647-B8F8-4ABD716969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</a:defRPr>
            </a:lvl1pPr>
          </a:lstStyle>
          <a:p>
            <a:fld id="{35BF1548-D5B3-2748-B836-73DB37690C0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13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venir Light" panose="020B0402020203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Times New Roman" panose="020206030504050203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image" Target="../media/image2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13" Type="http://schemas.openxmlformats.org/officeDocument/2006/relationships/image" Target="../media/image42.emf"/><Relationship Id="rId3" Type="http://schemas.openxmlformats.org/officeDocument/2006/relationships/image" Target="../media/image32.emf"/><Relationship Id="rId7" Type="http://schemas.openxmlformats.org/officeDocument/2006/relationships/image" Target="../media/image36.emf"/><Relationship Id="rId12" Type="http://schemas.openxmlformats.org/officeDocument/2006/relationships/image" Target="../media/image41.emf"/><Relationship Id="rId2" Type="http://schemas.openxmlformats.org/officeDocument/2006/relationships/image" Target="../media/image31.emf"/><Relationship Id="rId16" Type="http://schemas.openxmlformats.org/officeDocument/2006/relationships/image" Target="../media/image45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emf"/><Relationship Id="rId11" Type="http://schemas.openxmlformats.org/officeDocument/2006/relationships/image" Target="../media/image40.emf"/><Relationship Id="rId5" Type="http://schemas.openxmlformats.org/officeDocument/2006/relationships/image" Target="../media/image34.emf"/><Relationship Id="rId15" Type="http://schemas.openxmlformats.org/officeDocument/2006/relationships/image" Target="../media/image44.emf"/><Relationship Id="rId10" Type="http://schemas.openxmlformats.org/officeDocument/2006/relationships/image" Target="../media/image39.emf"/><Relationship Id="rId4" Type="http://schemas.openxmlformats.org/officeDocument/2006/relationships/image" Target="../media/image33.emf"/><Relationship Id="rId9" Type="http://schemas.openxmlformats.org/officeDocument/2006/relationships/image" Target="../media/image38.emf"/><Relationship Id="rId14" Type="http://schemas.openxmlformats.org/officeDocument/2006/relationships/image" Target="../media/image43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org&amp;utm_campaign=parser&amp;utm_content=thumbnail_unscaled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emf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Relationship Id="rId9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C67229C-8B0D-7344-9C85-1807B929D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 algn="l"/>
            <a:r>
              <a:rPr lang="en-US"/>
              <a:t>By Simen Kvaal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3FF875-61BC-C592-1D71-D79CAD3AB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728" y="1417913"/>
            <a:ext cx="4942280" cy="402217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6A9050D-4BB1-FABE-F184-AE2236E9A66A}"/>
              </a:ext>
            </a:extLst>
          </p:cNvPr>
          <p:cNvSpPr txBox="1">
            <a:spLocks/>
          </p:cNvSpPr>
          <p:nvPr/>
        </p:nvSpPr>
        <p:spPr>
          <a:xfrm>
            <a:off x="643467" y="804822"/>
            <a:ext cx="4620584" cy="45671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0" i="0" kern="1200">
                <a:solidFill>
                  <a:schemeClr val="tx1"/>
                </a:solidFill>
                <a:latin typeface="Avenir Light" panose="020B0402020203020204" pitchFamily="34" charset="77"/>
                <a:ea typeface="+mj-ea"/>
                <a:cs typeface="+mj-cs"/>
              </a:defRPr>
            </a:lvl1pPr>
          </a:lstStyle>
          <a:p>
            <a:pPr algn="l"/>
            <a:r>
              <a:rPr lang="en-US" sz="4400" dirty="0"/>
              <a:t>ESQC 2026</a:t>
            </a:r>
          </a:p>
          <a:p>
            <a:pPr algn="l"/>
            <a:endParaRPr lang="en-US" sz="4400" dirty="0"/>
          </a:p>
          <a:p>
            <a:pPr algn="l"/>
            <a:r>
              <a:rPr lang="en-US" sz="4400" dirty="0"/>
              <a:t>Mathematical Methods</a:t>
            </a:r>
            <a:br>
              <a:rPr lang="en-US" sz="4400" dirty="0"/>
            </a:br>
            <a:r>
              <a:rPr lang="en-US" sz="4400" dirty="0"/>
              <a:t>Lecture 5</a:t>
            </a:r>
          </a:p>
        </p:txBody>
      </p:sp>
    </p:spTree>
    <p:extLst>
      <p:ext uri="{BB962C8B-B14F-4D97-AF65-F5344CB8AC3E}">
        <p14:creationId xmlns:p14="http://schemas.microsoft.com/office/powerpoint/2010/main" val="2980123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2E6C5-4938-9AC4-BD06-330FD4BB5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598A6-1604-6497-C157-CA6B51BD7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87446"/>
          </a:xfrm>
        </p:spPr>
        <p:txBody>
          <a:bodyPr/>
          <a:lstStyle/>
          <a:p>
            <a:r>
              <a:rPr lang="nb-NO"/>
              <a:t>(There is nothing special about                           ) 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 b="1"/>
              <a:t>Demo: </a:t>
            </a:r>
            <a:r>
              <a:rPr lang="nb-NO">
                <a:latin typeface="Consolas" panose="020B0609020204030204" pitchFamily="49" charset="0"/>
                <a:cs typeface="Consolas" panose="020B0609020204030204" pitchFamily="49" charset="0"/>
              </a:rPr>
              <a:t>lecture-5-functions-as-vectors.ipynb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858105-1807-2ED0-ED07-E5C0FB288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4610" y="1874817"/>
            <a:ext cx="2197100" cy="457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BC1610-7E17-3F50-743E-3F01FB653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988" y="3558678"/>
            <a:ext cx="1790700" cy="469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401C80-3F0C-E932-029D-1F8016CB3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6538" y="2840883"/>
            <a:ext cx="3014066" cy="201811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43BB7D9-0DCB-C05E-B71F-96FD40DC60EE}"/>
              </a:ext>
            </a:extLst>
          </p:cNvPr>
          <p:cNvCxnSpPr>
            <a:cxnSpLocks/>
          </p:cNvCxnSpPr>
          <p:nvPr/>
        </p:nvCxnSpPr>
        <p:spPr>
          <a:xfrm>
            <a:off x="3617909" y="2654713"/>
            <a:ext cx="0" cy="2390454"/>
          </a:xfrm>
          <a:prstGeom prst="line">
            <a:avLst/>
          </a:prstGeom>
          <a:ln w="25400"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456F7AE-8CCB-1E80-3A82-47732E39637F}"/>
              </a:ext>
            </a:extLst>
          </p:cNvPr>
          <p:cNvCxnSpPr>
            <a:cxnSpLocks/>
          </p:cNvCxnSpPr>
          <p:nvPr/>
        </p:nvCxnSpPr>
        <p:spPr>
          <a:xfrm>
            <a:off x="3617909" y="2654218"/>
            <a:ext cx="3311324" cy="0"/>
          </a:xfrm>
          <a:prstGeom prst="line">
            <a:avLst/>
          </a:prstGeom>
          <a:ln w="25400"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B4743010-E054-1916-3F38-1E48D5FAAE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2455" y="2501612"/>
            <a:ext cx="533400" cy="3556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2DFED39-FF86-9188-07AA-0BE2AC6E6D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7688" y="5110322"/>
            <a:ext cx="546100" cy="3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751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E55D4-01DB-BE0B-97EA-3AAF6276D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Matrices become operators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AA2E3-040C-54A5-1D24-FC5CCCC13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In Hilbert space, a linear transformation can </a:t>
            </a:r>
            <a:r>
              <a:rPr lang="nb-NO" b="1"/>
              <a:t>act on every point</a:t>
            </a:r>
          </a:p>
          <a:p>
            <a:r>
              <a:rPr lang="nb-NO"/>
              <a:t>It can be thought of as </a:t>
            </a:r>
            <a:r>
              <a:rPr lang="nb-NO" b="1"/>
              <a:t>an infinite matrix</a:t>
            </a:r>
            <a:endParaRPr lang="nb-NO"/>
          </a:p>
          <a:p>
            <a:r>
              <a:rPr lang="nb-NO"/>
              <a:t>Can contain </a:t>
            </a:r>
            <a:r>
              <a:rPr lang="nb-NO" b="1"/>
              <a:t>partial differential operators</a:t>
            </a:r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972BC6-8892-BE52-095C-179FF5F69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6814" y="3531394"/>
            <a:ext cx="1828800" cy="469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988B50-A70C-D19B-D4FD-E27BCD08DF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9892" y="4342493"/>
            <a:ext cx="6032500" cy="1079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8637DA6-350F-02A8-15B7-C92EC3900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214" y="5656263"/>
            <a:ext cx="1524000" cy="5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4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3DE02-D7AB-9EA0-6058-96C88D008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Demo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83D09-DA0C-B8CE-8FB3-481298030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We revisig lecture-5-functions-as-vectors.ipynb</a:t>
            </a:r>
          </a:p>
          <a:p>
            <a:endParaRPr lang="nb-NO"/>
          </a:p>
          <a:p>
            <a:r>
              <a:rPr lang="nb-NO"/>
              <a:t>We revisit lecture-2-diagonalization.ipynb</a:t>
            </a:r>
          </a:p>
          <a:p>
            <a:endParaRPr lang="nb-NO"/>
          </a:p>
          <a:p>
            <a:pPr lvl="1"/>
            <a:r>
              <a:rPr lang="nb-NO"/>
              <a:t>We see that operators can be </a:t>
            </a:r>
            <a:r>
              <a:rPr lang="nb-NO" b="1"/>
              <a:t>unbounded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46535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7E90BE-B3DD-D3A4-447B-98A24DE89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603468"/>
            <a:ext cx="5157787" cy="823912"/>
          </a:xfrm>
        </p:spPr>
        <p:txBody>
          <a:bodyPr/>
          <a:lstStyle/>
          <a:p>
            <a:r>
              <a:rPr lang="nb-NO"/>
              <a:t>Finite dimensional linear algebra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8E8B542-A709-45F9-52B5-521A3349E2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81843"/>
            <a:ext cx="5157787" cy="4507820"/>
          </a:xfrm>
        </p:spPr>
        <p:txBody>
          <a:bodyPr>
            <a:normAutofit/>
          </a:bodyPr>
          <a:lstStyle/>
          <a:p>
            <a:r>
              <a:rPr lang="nb-NO"/>
              <a:t>Vector                  </a:t>
            </a:r>
            <a:r>
              <a:rPr lang="nb-NO" b="1"/>
              <a:t>x </a:t>
            </a:r>
            <a:endParaRPr lang="nb-NO"/>
          </a:p>
          <a:p>
            <a:r>
              <a:rPr lang="nb-NO"/>
              <a:t>Vector space</a:t>
            </a:r>
          </a:p>
          <a:p>
            <a:r>
              <a:rPr lang="nb-NO"/>
              <a:t>Inner product</a:t>
            </a:r>
          </a:p>
          <a:p>
            <a:r>
              <a:rPr lang="nb-NO"/>
              <a:t>Norm</a:t>
            </a:r>
          </a:p>
          <a:p>
            <a:r>
              <a:rPr lang="nb-NO"/>
              <a:t>Orthogonality</a:t>
            </a:r>
          </a:p>
          <a:p>
            <a:r>
              <a:rPr lang="nb-NO"/>
              <a:t>Basis vectors</a:t>
            </a:r>
          </a:p>
          <a:p>
            <a:r>
              <a:rPr lang="nb-NO"/>
              <a:t>Matrix</a:t>
            </a:r>
          </a:p>
          <a:p>
            <a:r>
              <a:rPr lang="nb-NO"/>
              <a:t>Eigenvector</a:t>
            </a:r>
          </a:p>
          <a:p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C49243A-4588-5589-137F-F704758EE3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603468"/>
            <a:ext cx="5183188" cy="823912"/>
          </a:xfrm>
        </p:spPr>
        <p:txBody>
          <a:bodyPr/>
          <a:lstStyle/>
          <a:p>
            <a:r>
              <a:rPr lang="nb-NO"/>
              <a:t>Hilbert space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AE3E063-3D6C-C313-D264-A739B54E80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681843"/>
            <a:ext cx="5183188" cy="4507820"/>
          </a:xfrm>
        </p:spPr>
        <p:txBody>
          <a:bodyPr>
            <a:normAutofit/>
          </a:bodyPr>
          <a:lstStyle/>
          <a:p>
            <a:r>
              <a:rPr lang="nb-NO"/>
              <a:t>Function – state</a:t>
            </a:r>
          </a:p>
          <a:p>
            <a:r>
              <a:rPr lang="nb-NO"/>
              <a:t>Hilbert space</a:t>
            </a:r>
          </a:p>
          <a:p>
            <a:r>
              <a:rPr lang="nb-NO"/>
              <a:t>Inner product</a:t>
            </a:r>
          </a:p>
          <a:p>
            <a:r>
              <a:rPr lang="nb-NO"/>
              <a:t>Norm</a:t>
            </a:r>
          </a:p>
          <a:p>
            <a:r>
              <a:rPr lang="nb-NO"/>
              <a:t>Orthogonality</a:t>
            </a:r>
          </a:p>
          <a:p>
            <a:r>
              <a:rPr lang="nb-NO"/>
              <a:t>Basis functions</a:t>
            </a:r>
          </a:p>
          <a:p>
            <a:r>
              <a:rPr lang="nb-NO"/>
              <a:t>Linear operator</a:t>
            </a:r>
          </a:p>
          <a:p>
            <a:r>
              <a:rPr lang="nb-NO"/>
              <a:t>Eigenfunction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400756E-B1A1-0AF5-FD92-5FE6E9209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376" y="2161826"/>
            <a:ext cx="609600" cy="419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F17C3D9-822C-E6C4-A274-FE4AD2166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0731" y="2646602"/>
            <a:ext cx="825500" cy="533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E40B6E-FA57-1118-9E53-AD48ACC1B3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9431" y="3184077"/>
            <a:ext cx="1066800" cy="50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E378B66-D7FB-A0C2-DD6D-E15D14C228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5736" y="1681843"/>
            <a:ext cx="850900" cy="4699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5EB2159-FB67-6C89-3D81-32817E44DC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27936" y="2076555"/>
            <a:ext cx="1206500" cy="5207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1F8467-48FA-7191-D299-82517BC0CF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5662" y="2546455"/>
            <a:ext cx="1079500" cy="5969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E2EF1B3-9C50-476B-5F8D-8B6EDEA166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99336" y="3054246"/>
            <a:ext cx="1333500" cy="8001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B077D7B-717C-7B45-D25F-4673DD3004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8031" y="3728979"/>
            <a:ext cx="1422400" cy="5207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CE14B4D-390F-BDE9-E5AF-F0EA5FFE88C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43736" y="3714646"/>
            <a:ext cx="1689100" cy="5969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7FB13A3-8D77-7A9B-3E73-DB5D8A0932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59376" y="4307115"/>
            <a:ext cx="482600" cy="3683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EA43E38-A6FF-044A-3C15-1E45D724F18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67586" y="4291232"/>
            <a:ext cx="520700" cy="4572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7E46AA9-89E5-1A50-3420-E4D0E5B671D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177381" y="4752227"/>
            <a:ext cx="482600" cy="381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2CB4F0E-9389-2D5E-0BB6-058EA48501E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34362" y="4648813"/>
            <a:ext cx="482600" cy="4699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6FDDAB4-4D45-2878-BAF1-6279890DDA9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63794" y="5226749"/>
            <a:ext cx="2006600" cy="5334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341786C-AD22-FE9D-53B0-F069A989861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69431" y="5271199"/>
            <a:ext cx="18796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87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9245C84-C23E-CAB9-72C2-27E39195D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Functional analysis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A7B176-7294-591C-3CDB-BFC35867F6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61667" cy="4351338"/>
          </a:xfrm>
        </p:spPr>
        <p:txBody>
          <a:bodyPr/>
          <a:lstStyle/>
          <a:p>
            <a:r>
              <a:rPr lang="nb-NO"/>
              <a:t>The study of </a:t>
            </a:r>
            <a:r>
              <a:rPr lang="nb-NO" b="1"/>
              <a:t>infinite dimensional vector </a:t>
            </a:r>
            <a:r>
              <a:rPr lang="nb-NO"/>
              <a:t>spaces</a:t>
            </a:r>
          </a:p>
          <a:p>
            <a:r>
              <a:rPr lang="nb-NO"/>
              <a:t>The </a:t>
            </a:r>
            <a:r>
              <a:rPr lang="nb-NO" b="1"/>
              <a:t>operators</a:t>
            </a:r>
            <a:r>
              <a:rPr lang="nb-NO"/>
              <a:t> acting on these</a:t>
            </a:r>
          </a:p>
          <a:p>
            <a:r>
              <a:rPr lang="nb-NO"/>
              <a:t>Typically: Spaces of functions</a:t>
            </a:r>
          </a:p>
          <a:p>
            <a:r>
              <a:rPr lang="nb-NO"/>
              <a:t>Extremely important topic for the study of </a:t>
            </a:r>
            <a:r>
              <a:rPr lang="nb-NO" b="1"/>
              <a:t>partial differential equations</a:t>
            </a:r>
            <a:endParaRPr lang="nb-NO"/>
          </a:p>
          <a:p>
            <a:endParaRPr lang="nb-NO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3219E6-7416-D3ED-4AE9-70439B396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3890" y="116457"/>
            <a:ext cx="4235710" cy="662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951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D3BB83E-46FF-E649-33BC-C66520314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Fourier analysis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EB11EFD-84F6-F19A-F6B3-EE781E21D9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5278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1C6AA8-E4A2-E087-6027-EC4FF5FBD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Coplex phase factors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9AF3628-CC92-848B-01F5-6DCE34FFE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We recall </a:t>
            </a:r>
            <a:r>
              <a:rPr lang="nb-NO" b="1"/>
              <a:t>Euler’s formula</a:t>
            </a:r>
            <a:endParaRPr lang="nb-NO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EF9C94-3F32-A8A8-B1EE-3F2984BB9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2445" y="587149"/>
            <a:ext cx="5589814" cy="55898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40E4A2-1721-65B6-44CB-B902A1BB1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9973" y="2893106"/>
            <a:ext cx="3060700" cy="97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67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F13CA-D9FC-9319-C48D-8EE81701B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Epicycles of planetary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5BCF3-474B-F41E-10DE-B5391A7D6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5537200" cy="4879975"/>
          </a:xfrm>
        </p:spPr>
        <p:txBody>
          <a:bodyPr>
            <a:normAutofit/>
          </a:bodyPr>
          <a:lstStyle/>
          <a:p>
            <a:r>
              <a:rPr lang="en-US" dirty="0"/>
              <a:t>Ptolemaic and Copernican system of astronomy was </a:t>
            </a:r>
            <a:r>
              <a:rPr lang="en-US" i="1" dirty="0"/>
              <a:t>geocentric</a:t>
            </a:r>
          </a:p>
          <a:p>
            <a:r>
              <a:rPr lang="en-US" dirty="0"/>
              <a:t>But observations required </a:t>
            </a:r>
            <a:r>
              <a:rPr lang="en-US" b="1" i="1" dirty="0"/>
              <a:t>epicycles </a:t>
            </a:r>
          </a:p>
          <a:p>
            <a:r>
              <a:rPr lang="en-US" dirty="0"/>
              <a:t>An early form of </a:t>
            </a:r>
            <a:r>
              <a:rPr lang="en-US" b="1" i="1" dirty="0"/>
              <a:t>Fourier series</a:t>
            </a:r>
          </a:p>
          <a:p>
            <a:endParaRPr lang="en-US" b="1" i="1" dirty="0"/>
          </a:p>
          <a:p>
            <a:endParaRPr lang="en-US" b="1" i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8BAA54-1C94-D5EA-9662-34BF52FD7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150" y="4006850"/>
            <a:ext cx="2679700" cy="3429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7B53EF-C6FE-4C53-B052-22590FEB98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8936" y="1485900"/>
            <a:ext cx="5134864" cy="458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0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F13CA-D9FC-9319-C48D-8EE81701B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Epicycles of planetary motion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5BCF3-474B-F41E-10DE-B5391A7D6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5537200" cy="4879975"/>
          </a:xfrm>
        </p:spPr>
        <p:txBody>
          <a:bodyPr>
            <a:normAutofit/>
          </a:bodyPr>
          <a:lstStyle/>
          <a:p>
            <a:r>
              <a:rPr lang="en-US" dirty="0"/>
              <a:t>Ptolemaic and Copernican system of astronomy was </a:t>
            </a:r>
            <a:r>
              <a:rPr lang="en-US" i="1" dirty="0"/>
              <a:t>geocentric</a:t>
            </a:r>
          </a:p>
          <a:p>
            <a:r>
              <a:rPr lang="en-US" dirty="0"/>
              <a:t>But observations required </a:t>
            </a:r>
            <a:r>
              <a:rPr lang="en-US" b="1" i="1" dirty="0"/>
              <a:t>epicycles </a:t>
            </a:r>
          </a:p>
          <a:p>
            <a:r>
              <a:rPr lang="en-US" dirty="0"/>
              <a:t>An early form of </a:t>
            </a:r>
            <a:r>
              <a:rPr lang="en-US" b="1" i="1" dirty="0"/>
              <a:t>Fourier series</a:t>
            </a:r>
          </a:p>
          <a:p>
            <a:endParaRPr lang="en-US" b="1" i="1" dirty="0"/>
          </a:p>
          <a:p>
            <a:endParaRPr lang="en-US" b="1" i="1" dirty="0"/>
          </a:p>
          <a:p>
            <a:r>
              <a:rPr lang="en-US" dirty="0"/>
              <a:t>(The ancient Greeks did not use complex numbers)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8BAA54-1C94-D5EA-9662-34BF52FD7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9150" y="4006850"/>
            <a:ext cx="2679700" cy="342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5B13790-6CDA-B67A-A34B-1FFFDBF8D9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8936" y="1485900"/>
            <a:ext cx="5134864" cy="458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16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BE0FB0-7372-F47D-45D4-4E4C0DA1E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Epicycles upon epicycles 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2F122D-18CA-3C79-3F86-E54F6311C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/>
              <a:t>By adding more epicycles, </a:t>
            </a:r>
            <a:r>
              <a:rPr lang="nb-NO" b="1"/>
              <a:t>virtually any plane curve can be drawn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In fact alpmost </a:t>
            </a:r>
            <a:r>
              <a:rPr lang="nb-NO" b="1"/>
              <a:t>any complex function</a:t>
            </a:r>
            <a:r>
              <a:rPr lang="nb-NO"/>
              <a:t> over an interval can be written as a Fourier series </a:t>
            </a:r>
          </a:p>
          <a:p>
            <a:endParaRPr lang="nb-NO"/>
          </a:p>
          <a:p>
            <a:r>
              <a:rPr lang="nb-NO" b="1"/>
              <a:t>Demo:</a:t>
            </a:r>
            <a:r>
              <a:rPr lang="nb-NO"/>
              <a:t> </a:t>
            </a:r>
            <a:r>
              <a:rPr lang="nb-NO">
                <a:latin typeface="Consolas" panose="020B0609020204030204" pitchFamily="49" charset="0"/>
                <a:cs typeface="Consolas" panose="020B0609020204030204" pitchFamily="49" charset="0"/>
              </a:rPr>
              <a:t>lecture-5-epicycles.ipynb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CF5491-122A-9C50-D9C0-BF26F0FD8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5950" y="2568122"/>
            <a:ext cx="58801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57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9B7F4C2-D90E-FE9A-C973-B8D55EA4E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Today’s agenda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0F25A9-5A9A-0B41-1AD0-E2F278F0C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We are already familiar with </a:t>
            </a:r>
            <a:r>
              <a:rPr lang="nb-NO" b="1"/>
              <a:t>calculus, vector calculus, </a:t>
            </a:r>
            <a:r>
              <a:rPr lang="nb-NO"/>
              <a:t>and </a:t>
            </a:r>
            <a:r>
              <a:rPr lang="nb-NO" b="1"/>
              <a:t>linear algebra</a:t>
            </a:r>
          </a:p>
          <a:p>
            <a:r>
              <a:rPr lang="nb-NO"/>
              <a:t>We will have a look at </a:t>
            </a:r>
            <a:r>
              <a:rPr lang="nb-NO" b="1"/>
              <a:t>some more advanced mathematical tools</a:t>
            </a:r>
          </a:p>
          <a:p>
            <a:pPr lvl="1"/>
            <a:r>
              <a:rPr lang="nb-NO"/>
              <a:t>Hilbert space</a:t>
            </a:r>
          </a:p>
          <a:p>
            <a:pPr lvl="1"/>
            <a:r>
              <a:rPr lang="nb-NO"/>
              <a:t>Fourier analysis</a:t>
            </a:r>
          </a:p>
        </p:txBody>
      </p:sp>
    </p:spTree>
    <p:extLst>
      <p:ext uri="{BB962C8B-B14F-4D97-AF65-F5344CB8AC3E}">
        <p14:creationId xmlns:p14="http://schemas.microsoft.com/office/powerpoint/2010/main" val="2300813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3CC47BCB-FF44-D1C5-F3A8-F37E77D160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275" y="0"/>
            <a:ext cx="54197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4EA3A58-F569-FB0A-AD28-44B0C8C1C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Joseph Fourier (1768-1830)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63C7F61-ED47-D3D6-6E36-C79E68F55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40400" cy="4351338"/>
          </a:xfrm>
        </p:spPr>
        <p:txBody>
          <a:bodyPr/>
          <a:lstStyle/>
          <a:p>
            <a:r>
              <a:rPr lang="en-US" dirty="0"/>
              <a:t>Had the idea that </a:t>
            </a:r>
            <a:r>
              <a:rPr lang="en-US" i="1" dirty="0"/>
              <a:t>general </a:t>
            </a:r>
            <a:r>
              <a:rPr lang="en-US" dirty="0"/>
              <a:t>periodic functions could be decomposed into </a:t>
            </a:r>
            <a:r>
              <a:rPr lang="en-US" i="1" dirty="0"/>
              <a:t>sinusoidal components</a:t>
            </a:r>
          </a:p>
          <a:p>
            <a:r>
              <a:rPr lang="en-US" dirty="0"/>
              <a:t>A function of period </a:t>
            </a:r>
            <a:r>
              <a:rPr lang="en-US" i="1" dirty="0"/>
              <a:t>T: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i="1" dirty="0"/>
          </a:p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BE799D-C7DD-5C7F-02B2-33D6061AA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104" y="4598534"/>
            <a:ext cx="6138334" cy="157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55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26E44-5CFB-6AFE-0504-DAD32ADDC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Fourier series as Hilbert space basis expansion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5D673-0302-0603-20DB-594BD289A2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Recall an </a:t>
            </a:r>
            <a:r>
              <a:rPr lang="nb-NO" b="1"/>
              <a:t>orthonormal basis expansion </a:t>
            </a:r>
            <a:r>
              <a:rPr lang="nb-NO"/>
              <a:t>in finite dimensions: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For a function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14AD77-D14E-C236-2174-74A88FCA7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2593924"/>
            <a:ext cx="7772400" cy="4618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7921E4-EF82-2D4A-257C-08E052C45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964" y="4001294"/>
            <a:ext cx="2451100" cy="469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025E35-F25A-7CF1-B01D-6FED81342E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1432" y="3906044"/>
            <a:ext cx="2413000" cy="660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9AD426-D7B1-2B83-1457-33756D5A29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3964" y="5889450"/>
            <a:ext cx="3009900" cy="482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B1ED0F-3DC6-3134-3BBC-0EA51B25F2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2300" y="4761531"/>
            <a:ext cx="5130800" cy="469900"/>
          </a:xfrm>
          <a:prstGeom prst="rect">
            <a:avLst/>
          </a:prstGeom>
        </p:spPr>
      </p:pic>
      <p:sp>
        <p:nvSpPr>
          <p:cNvPr id="9" name="Oval Callout 8">
            <a:extLst>
              <a:ext uri="{FF2B5EF4-FFF2-40B4-BE49-F238E27FC236}">
                <a16:creationId xmlns:a16="http://schemas.microsoft.com/office/drawing/2014/main" id="{1E550259-A0C0-962C-BA75-79DCE5E443DD}"/>
              </a:ext>
            </a:extLst>
          </p:cNvPr>
          <p:cNvSpPr/>
          <p:nvPr/>
        </p:nvSpPr>
        <p:spPr>
          <a:xfrm>
            <a:off x="6096000" y="5403706"/>
            <a:ext cx="3657600" cy="1198398"/>
          </a:xfrm>
          <a:prstGeom prst="wedgeEllipseCallout">
            <a:avLst>
              <a:gd name="adj1" fmla="val -72619"/>
              <a:gd name="adj2" fmla="val 936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/>
              <a:t>Infinite basis expansion!</a:t>
            </a: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80953122-05F8-40EC-461A-168A23E33DB7}"/>
              </a:ext>
            </a:extLst>
          </p:cNvPr>
          <p:cNvSpPr/>
          <p:nvPr/>
        </p:nvSpPr>
        <p:spPr>
          <a:xfrm>
            <a:off x="8940800" y="3519972"/>
            <a:ext cx="2819400" cy="1198398"/>
          </a:xfrm>
          <a:prstGeom prst="wedgeEllipseCallout">
            <a:avLst>
              <a:gd name="adj1" fmla="val -72619"/>
              <a:gd name="adj2" fmla="val 936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/>
              <a:t>Orthonormal basis</a:t>
            </a:r>
          </a:p>
        </p:txBody>
      </p:sp>
    </p:spTree>
    <p:extLst>
      <p:ext uri="{BB962C8B-B14F-4D97-AF65-F5344CB8AC3E}">
        <p14:creationId xmlns:p14="http://schemas.microsoft.com/office/powerpoint/2010/main" val="2319734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ADB3D-8C2E-A329-235B-A9434566B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Plane waves and derivatives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17C2A4-2729-B36F-57A0-EB0ED39D4B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Consider a </a:t>
            </a:r>
            <a:r>
              <a:rPr lang="nb-NO" b="1"/>
              <a:t>plane wave:</a:t>
            </a:r>
          </a:p>
          <a:p>
            <a:endParaRPr lang="nb-NO" b="1"/>
          </a:p>
          <a:p>
            <a:endParaRPr lang="nb-NO" b="1"/>
          </a:p>
          <a:p>
            <a:r>
              <a:rPr lang="nb-NO" b="1"/>
              <a:t>Eigenfunction </a:t>
            </a:r>
            <a:r>
              <a:rPr lang="nb-NO"/>
              <a:t>for differentiation: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Differentiation </a:t>
            </a:r>
            <a:r>
              <a:rPr lang="nb-NO" b="1"/>
              <a:t>becomes multiplication</a:t>
            </a:r>
            <a:r>
              <a:rPr lang="nb-NO"/>
              <a:t> for the plane wave</a:t>
            </a:r>
          </a:p>
          <a:p>
            <a:r>
              <a:rPr lang="nb-NO" b="1"/>
              <a:t>Duality</a:t>
            </a:r>
            <a:r>
              <a:rPr lang="nb-NO"/>
              <a:t> of position and momentum in quantum mechanics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C1E9BD-ACAC-5088-2544-60EB4A43D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4491" y="2456131"/>
            <a:ext cx="1778000" cy="520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3EFDAF-78DD-3C33-5D55-C981648F2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941" y="3992697"/>
            <a:ext cx="2197100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8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724FA-7182-2F1A-7149-8D43BED2B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Fourier transform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81C3D5-5936-65E8-5F1B-572D1F7068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generalize Fourier series to almost </a:t>
            </a:r>
            <a:r>
              <a:rPr lang="en-US" b="1" dirty="0"/>
              <a:t>arbitrary functions</a:t>
            </a:r>
            <a:r>
              <a:rPr lang="en-US" i="1" dirty="0"/>
              <a:t>:</a:t>
            </a:r>
          </a:p>
          <a:p>
            <a:endParaRPr lang="en-US" i="1" dirty="0"/>
          </a:p>
          <a:p>
            <a:endParaRPr lang="en-US" i="1" dirty="0"/>
          </a:p>
          <a:p>
            <a:r>
              <a:rPr lang="en-US" dirty="0"/>
              <a:t>The (normalized) Fourier transform is defined as: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Fact: The transform is a </a:t>
            </a:r>
            <a:r>
              <a:rPr lang="en-US" b="1" dirty="0"/>
              <a:t>unitary transformation</a:t>
            </a:r>
            <a:r>
              <a:rPr lang="en-US" i="1" dirty="0"/>
              <a:t>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4F0F82-E513-F4C0-FFB9-5593D8C86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2457450"/>
            <a:ext cx="5461000" cy="698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8B56EE-0EAB-024B-3D01-391C9167B2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4300" y="4185444"/>
            <a:ext cx="3759200" cy="749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FD93BCC-FDA3-1BEB-6512-20E887CFE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200" y="6140450"/>
            <a:ext cx="5181600" cy="342900"/>
          </a:xfrm>
          <a:prstGeom prst="rect">
            <a:avLst/>
          </a:prstGeo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75FA20FD-A56B-5E65-BA2C-0CDFC0EBE21F}"/>
              </a:ext>
            </a:extLst>
          </p:cNvPr>
          <p:cNvSpPr/>
          <p:nvPr/>
        </p:nvSpPr>
        <p:spPr>
          <a:xfrm>
            <a:off x="8432800" y="3235948"/>
            <a:ext cx="2458193" cy="931605"/>
          </a:xfrm>
          <a:prstGeom prst="wedgeEllipseCallout">
            <a:avLst>
              <a:gd name="adj1" fmla="val -116485"/>
              <a:gd name="adj2" fmla="val 57401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Plane wave basis function</a:t>
            </a:r>
          </a:p>
        </p:txBody>
      </p:sp>
    </p:spTree>
    <p:extLst>
      <p:ext uri="{BB962C8B-B14F-4D97-AF65-F5344CB8AC3E}">
        <p14:creationId xmlns:p14="http://schemas.microsoft.com/office/powerpoint/2010/main" val="3902032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F407C-01F6-245F-B01F-7E792B262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Generalization to higher dimensions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53DDF-2B7D-BD33-9DDB-F03B5F2AF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Normalized Fourier transform and inverse: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Again, a </a:t>
            </a:r>
            <a:r>
              <a:rPr lang="en-US" b="1" dirty="0"/>
              <a:t>unitary transformation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122C77-9D7F-02CF-4341-4B2269E611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5450" y="2717800"/>
            <a:ext cx="6261100" cy="698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A0FD87-B51C-A206-A1A5-5688B35A1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5450" y="3933825"/>
            <a:ext cx="604520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136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2AFEE-3065-2A4F-5DFD-C85CAF22F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6F5A3-D453-5431-5995-EB17695F5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b="1"/>
              <a:t>Demo: </a:t>
            </a:r>
            <a:r>
              <a:rPr lang="nb-NO">
                <a:latin typeface="Consolas" panose="020B0609020204030204" pitchFamily="49" charset="0"/>
                <a:cs typeface="Consolas" panose="020B0609020204030204" pitchFamily="49" charset="0"/>
              </a:rPr>
              <a:t>lecture-5-image-fourier.ipynb</a:t>
            </a:r>
          </a:p>
        </p:txBody>
      </p:sp>
    </p:spTree>
    <p:extLst>
      <p:ext uri="{BB962C8B-B14F-4D97-AF65-F5344CB8AC3E}">
        <p14:creationId xmlns:p14="http://schemas.microsoft.com/office/powerpoint/2010/main" val="25244402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C3640-9FF5-31A9-3ECD-4726058A8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 few reasons why we need Fourier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F7EFF-96E1-1E82-A164-A3E5A9AAC9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Often signals are naturally decomposed into plane waves:</a:t>
            </a:r>
          </a:p>
          <a:p>
            <a:pPr lvl="1"/>
            <a:r>
              <a:rPr lang="nb-NO"/>
              <a:t>Spectroscopy: time vs. frequency</a:t>
            </a:r>
          </a:p>
          <a:p>
            <a:r>
              <a:rPr lang="nb-NO"/>
              <a:t>Quantum mechanics: Duality of position and momentum</a:t>
            </a:r>
          </a:p>
          <a:p>
            <a:r>
              <a:rPr lang="nb-NO"/>
              <a:t>Derivatives become multiplication</a:t>
            </a:r>
          </a:p>
          <a:p>
            <a:r>
              <a:rPr lang="nb-NO"/>
              <a:t>Plane-wave electronic-structure methods (solid state)</a:t>
            </a:r>
          </a:p>
          <a:p>
            <a:endParaRPr lang="nb-NO"/>
          </a:p>
          <a:p>
            <a:r>
              <a:rPr lang="nb-NO"/>
              <a:t>... and more</a:t>
            </a:r>
          </a:p>
        </p:txBody>
      </p:sp>
    </p:spTree>
    <p:extLst>
      <p:ext uri="{BB962C8B-B14F-4D97-AF65-F5344CB8AC3E}">
        <p14:creationId xmlns:p14="http://schemas.microsoft.com/office/powerpoint/2010/main" val="338374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F4D67-D887-0E20-1848-78738372E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End of lecture 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9DC8D-1FDA-BDD2-331F-7E889BA28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Thanks for joining the journey!</a:t>
            </a:r>
          </a:p>
          <a:p>
            <a:r>
              <a:rPr lang="nb-NO"/>
              <a:t>Make sure you check out the maps online</a:t>
            </a:r>
          </a:p>
          <a:p>
            <a:pPr lvl="1"/>
            <a:r>
              <a:rPr lang="nb-NO"/>
              <a:t>Feedback welcome!</a:t>
            </a:r>
          </a:p>
        </p:txBody>
      </p:sp>
    </p:spTree>
    <p:extLst>
      <p:ext uri="{BB962C8B-B14F-4D97-AF65-F5344CB8AC3E}">
        <p14:creationId xmlns:p14="http://schemas.microsoft.com/office/powerpoint/2010/main" val="3691680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96EA2-7E29-2015-E742-94F0B7177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Introduction to Hilbert space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915432-94CA-9A60-7E3C-DF2C91F9BF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355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2D4DF8A-CF92-EA04-4D57-E9743B7EE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Motivation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6F1245-859C-A1C2-40D8-294B8E5A80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Previously, we studied</a:t>
            </a:r>
          </a:p>
          <a:p>
            <a:endParaRPr lang="nb-NO"/>
          </a:p>
          <a:p>
            <a:endParaRPr lang="nb-NO"/>
          </a:p>
          <a:p>
            <a:r>
              <a:rPr lang="nb-NO"/>
              <a:t>What if we want to optimize not a vector but a </a:t>
            </a:r>
            <a:r>
              <a:rPr lang="nb-NO" b="1"/>
              <a:t>function?</a:t>
            </a:r>
          </a:p>
          <a:p>
            <a:endParaRPr lang="nb-NO" b="1"/>
          </a:p>
          <a:p>
            <a:endParaRPr lang="nb-NO" b="1"/>
          </a:p>
          <a:p>
            <a:r>
              <a:rPr lang="nb-NO" b="1"/>
              <a:t>Can we have something like:</a:t>
            </a:r>
            <a:endParaRPr lang="nb-NO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3C4885-FC7D-5DB2-D62B-61E4AC68A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0917" y="2635250"/>
            <a:ext cx="5549900" cy="469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48AC97-3673-9381-0FC1-0214A5F20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283" y="3865827"/>
            <a:ext cx="2540000" cy="1028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8DAB899-0EFA-1C0E-BC26-EC3572931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283" y="934773"/>
            <a:ext cx="1866900" cy="9398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6781C71-452B-2555-50CF-44960AD2031F}"/>
              </a:ext>
            </a:extLst>
          </p:cNvPr>
          <p:cNvCxnSpPr/>
          <p:nvPr/>
        </p:nvCxnSpPr>
        <p:spPr>
          <a:xfrm flipH="1">
            <a:off x="4301066" y="1473200"/>
            <a:ext cx="1270000" cy="116205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8D360C6F-6507-BF1C-B8C9-4C168DCFB5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6066" y="5453327"/>
            <a:ext cx="22733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18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12879-32A7-FD38-F79E-5A7169BA0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Calculus of variations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D9A29-99CB-E2E5-9278-4AFA86964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/>
              <a:t>Yes, indeed: </a:t>
            </a:r>
            <a:r>
              <a:rPr lang="nb-NO" b="1"/>
              <a:t>calculus of variations </a:t>
            </a:r>
            <a:r>
              <a:rPr lang="nb-NO"/>
              <a:t>gives the language</a:t>
            </a:r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/>
              <a:t>Now, we will look at the language for the last part: </a:t>
            </a:r>
            <a:r>
              <a:rPr lang="nb-NO" b="1"/>
              <a:t>infinite dimenional vector spaces</a:t>
            </a:r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2279FA-A90F-1878-548F-1B7F90A341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1349" y="2578894"/>
            <a:ext cx="2540000" cy="1028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0BD1F95-9151-E3CD-47F3-D6EBF373A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735" y="3742531"/>
            <a:ext cx="4533900" cy="939800"/>
          </a:xfrm>
          <a:prstGeom prst="rect">
            <a:avLst/>
          </a:prstGeom>
        </p:spPr>
      </p:pic>
      <p:sp>
        <p:nvSpPr>
          <p:cNvPr id="6" name="Oval Callout 5">
            <a:extLst>
              <a:ext uri="{FF2B5EF4-FFF2-40B4-BE49-F238E27FC236}">
                <a16:creationId xmlns:a16="http://schemas.microsoft.com/office/drawing/2014/main" id="{37AA25C4-577A-473F-E166-59DBB9496F32}"/>
              </a:ext>
            </a:extLst>
          </p:cNvPr>
          <p:cNvSpPr/>
          <p:nvPr/>
        </p:nvSpPr>
        <p:spPr>
          <a:xfrm>
            <a:off x="8568266" y="2150533"/>
            <a:ext cx="2963333" cy="1850761"/>
          </a:xfrm>
          <a:prstGeom prst="wedgeEllipseCallout">
            <a:avLst>
              <a:gd name="adj1" fmla="val -63386"/>
              <a:gd name="adj2" fmla="val 5835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/>
              <a:t>Eigenvalue equation in Hilbert space</a:t>
            </a:r>
          </a:p>
        </p:txBody>
      </p:sp>
    </p:spTree>
    <p:extLst>
      <p:ext uri="{BB962C8B-B14F-4D97-AF65-F5344CB8AC3E}">
        <p14:creationId xmlns:p14="http://schemas.microsoft.com/office/powerpoint/2010/main" val="381327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D5B0DB-C00E-2915-CB85-641AE35EF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Functions as vectors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897E377-28EE-2534-4680-9A163FB5A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522" y="1731963"/>
            <a:ext cx="6042025" cy="4351338"/>
          </a:xfrm>
        </p:spPr>
        <p:txBody>
          <a:bodyPr/>
          <a:lstStyle/>
          <a:p>
            <a:r>
              <a:rPr lang="nb-NO"/>
              <a:t>A </a:t>
            </a:r>
            <a:r>
              <a:rPr lang="nb-NO" b="1"/>
              <a:t>function</a:t>
            </a:r>
            <a:r>
              <a:rPr lang="nb-NO"/>
              <a:t> can be viewed as a </a:t>
            </a:r>
            <a:r>
              <a:rPr lang="nb-NO" b="1"/>
              <a:t>vector, </a:t>
            </a:r>
            <a:r>
              <a:rPr lang="nb-NO"/>
              <a:t>since we can take </a:t>
            </a:r>
            <a:r>
              <a:rPr lang="nb-NO" b="1"/>
              <a:t>linear combinations:</a:t>
            </a:r>
          </a:p>
          <a:p>
            <a:endParaRPr lang="nb-NO" b="1"/>
          </a:p>
          <a:p>
            <a:endParaRPr lang="nb-NO" b="1"/>
          </a:p>
          <a:p>
            <a:r>
              <a:rPr lang="nb-NO"/>
              <a:t>What is the </a:t>
            </a:r>
            <a:r>
              <a:rPr lang="nb-NO" b="1"/>
              <a:t>dimension </a:t>
            </a:r>
            <a:r>
              <a:rPr lang="nb-NO"/>
              <a:t>of such a vector space?</a:t>
            </a:r>
          </a:p>
          <a:p>
            <a:r>
              <a:rPr lang="nb-NO"/>
              <a:t>We can try to </a:t>
            </a:r>
            <a:r>
              <a:rPr lang="nb-NO" b="1"/>
              <a:t>approximate</a:t>
            </a:r>
            <a:r>
              <a:rPr lang="nb-NO"/>
              <a:t> with samples:</a:t>
            </a:r>
          </a:p>
          <a:p>
            <a:endParaRPr lang="nb-NO"/>
          </a:p>
          <a:p>
            <a:endParaRPr lang="nb-NO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68C711B-D264-A708-0B70-8FCA0BA01A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2850" y="2368550"/>
            <a:ext cx="4508500" cy="22542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1951F92-0301-2296-5F79-7626376F8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2850" y="114300"/>
            <a:ext cx="4508500" cy="22542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F7758E-6D33-5BAD-5E83-D78E0E79A2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850" y="4489450"/>
            <a:ext cx="4508500" cy="22542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1FF146-B0EA-9276-5604-E82FAD8E0C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194050"/>
            <a:ext cx="5092700" cy="469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4749A7-DC9B-1DEF-45FE-814BD22ED1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2937" y="5886451"/>
            <a:ext cx="2438400" cy="3937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B524AAB-A84C-97AE-01EF-C4E68868FB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0914" y="345834"/>
            <a:ext cx="1524000" cy="19685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4BEED8D-9B42-2DF1-D9A6-3251ED7AAF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0914" y="2482850"/>
            <a:ext cx="1524000" cy="1968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E5E60CA-1B00-B0E5-F484-D511CF60D5F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90914" y="4603750"/>
            <a:ext cx="1524000" cy="196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36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47F34-8A3B-CE32-B501-10AED78AA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Inner product between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1B254-E7A9-FA1E-EBE6-D330366B6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1393"/>
          </a:xfrm>
        </p:spPr>
        <p:txBody>
          <a:bodyPr/>
          <a:lstStyle/>
          <a:p>
            <a:r>
              <a:rPr lang="nb-NO"/>
              <a:t>Compare </a:t>
            </a:r>
            <a:r>
              <a:rPr lang="nb-NO" b="1"/>
              <a:t>inner product </a:t>
            </a:r>
            <a:r>
              <a:rPr lang="nb-NO"/>
              <a:t>between vectors and </a:t>
            </a:r>
            <a:r>
              <a:rPr lang="nb-NO" b="1"/>
              <a:t>Riemann sum</a:t>
            </a:r>
            <a:endParaRPr lang="nb-NO"/>
          </a:p>
          <a:p>
            <a:endParaRPr lang="nb-NO"/>
          </a:p>
          <a:p>
            <a:endParaRPr lang="nb-NO"/>
          </a:p>
          <a:p>
            <a:endParaRPr lang="nb-NO"/>
          </a:p>
          <a:p>
            <a:r>
              <a:rPr lang="nb-NO"/>
              <a:t>Indicates that the </a:t>
            </a:r>
            <a:r>
              <a:rPr lang="nb-NO" b="1"/>
              <a:t>inner product between functions </a:t>
            </a:r>
            <a:r>
              <a:rPr lang="nb-NO"/>
              <a:t>could be:</a:t>
            </a:r>
          </a:p>
          <a:p>
            <a:endParaRPr lang="nb-NO"/>
          </a:p>
          <a:p>
            <a:endParaRPr lang="nb-NO"/>
          </a:p>
          <a:p>
            <a:endParaRPr lang="nb-NO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3F643D-683C-42EA-DC60-9E0665A6C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739" y="2564034"/>
            <a:ext cx="2438400" cy="1104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DB099E-E334-DC58-B2AA-579910C07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269" y="2661524"/>
            <a:ext cx="5232400" cy="11176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CDE311-443E-EDD6-2788-4BA6AE589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5765" y="4834942"/>
            <a:ext cx="368300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993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00B3E-C382-EA04-3194-DC48E19B3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Hilbert space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DF07E-9C4B-B2E0-C788-54DFA8B10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In quantum mechanics </a:t>
            </a:r>
            <a:r>
              <a:rPr lang="nb-NO" b="1"/>
              <a:t>Hilbert space</a:t>
            </a:r>
            <a:r>
              <a:rPr lang="nb-NO"/>
              <a:t> is (typically) a </a:t>
            </a:r>
            <a:r>
              <a:rPr lang="nb-NO" b="1"/>
              <a:t>vector space of functions</a:t>
            </a:r>
            <a:endParaRPr lang="nb-NO"/>
          </a:p>
          <a:p>
            <a:r>
              <a:rPr lang="nb-NO"/>
              <a:t>It has an </a:t>
            </a:r>
            <a:r>
              <a:rPr lang="nb-NO" b="1"/>
              <a:t>inner product</a:t>
            </a:r>
            <a:r>
              <a:rPr lang="nb-NO"/>
              <a:t> given by integrating functions against each other</a:t>
            </a:r>
          </a:p>
          <a:p>
            <a:r>
              <a:rPr lang="nb-NO"/>
              <a:t>Example: Hilbert space of </a:t>
            </a:r>
            <a:r>
              <a:rPr lang="nb-NO" b="1"/>
              <a:t>orbitals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C9203D-89A2-2ED4-FD75-50A60BED6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056" y="4361988"/>
            <a:ext cx="6667500" cy="533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8D59FC-5ED7-436C-2604-F4A92784D7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3930" y="4895388"/>
            <a:ext cx="5676900" cy="927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BA868C-0F08-735F-D545-B6C9871815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8430" y="5713413"/>
            <a:ext cx="7327900" cy="927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A61F2A0-BA17-CE5F-8D59-1051830367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6127" y="3574588"/>
            <a:ext cx="1206500" cy="520700"/>
          </a:xfrm>
          <a:prstGeom prst="rect">
            <a:avLst/>
          </a:prstGeom>
        </p:spPr>
      </p:pic>
      <p:sp>
        <p:nvSpPr>
          <p:cNvPr id="14" name="Oval Callout 13">
            <a:extLst>
              <a:ext uri="{FF2B5EF4-FFF2-40B4-BE49-F238E27FC236}">
                <a16:creationId xmlns:a16="http://schemas.microsoft.com/office/drawing/2014/main" id="{F28F7B07-41DD-2203-9A52-6AA0E7F4FD30}"/>
              </a:ext>
            </a:extLst>
          </p:cNvPr>
          <p:cNvSpPr/>
          <p:nvPr/>
        </p:nvSpPr>
        <p:spPr>
          <a:xfrm>
            <a:off x="8924082" y="3208740"/>
            <a:ext cx="3136739" cy="1488472"/>
          </a:xfrm>
          <a:prstGeom prst="wedgeEllipseCallout">
            <a:avLst>
              <a:gd name="adj1" fmla="val -85778"/>
              <a:gd name="adj2" fmla="val -670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«Square-integrable» functions over R</a:t>
            </a:r>
            <a:r>
              <a:rPr lang="nb-NO" baseline="3000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3786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ABBD7-8776-3853-FEFB-EA7561DAF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NB!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9549F4-00C1-E0D0-9E18-7EEA08735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/>
              <a:t>Point of possible confusion: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25DB79-A350-FA47-0EAF-04AB5A13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5909" y="2566123"/>
            <a:ext cx="5223904" cy="862877"/>
          </a:xfrm>
          <a:prstGeom prst="rect">
            <a:avLst/>
          </a:prstGeom>
        </p:spPr>
      </p:pic>
      <p:sp>
        <p:nvSpPr>
          <p:cNvPr id="5" name="Oval Callout 4">
            <a:extLst>
              <a:ext uri="{FF2B5EF4-FFF2-40B4-BE49-F238E27FC236}">
                <a16:creationId xmlns:a16="http://schemas.microsoft.com/office/drawing/2014/main" id="{687B63E7-501E-25E2-7CE2-58C924733E61}"/>
              </a:ext>
            </a:extLst>
          </p:cNvPr>
          <p:cNvSpPr/>
          <p:nvPr/>
        </p:nvSpPr>
        <p:spPr>
          <a:xfrm>
            <a:off x="8402256" y="3530279"/>
            <a:ext cx="2951544" cy="1632030"/>
          </a:xfrm>
          <a:prstGeom prst="wedgeEllipseCallout">
            <a:avLst>
              <a:gd name="adj1" fmla="val -59994"/>
              <a:gd name="adj2" fmla="val -6799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/>
              <a:t>A 3D vector</a:t>
            </a:r>
          </a:p>
        </p:txBody>
      </p:sp>
      <p:sp>
        <p:nvSpPr>
          <p:cNvPr id="6" name="Oval Callout 5">
            <a:extLst>
              <a:ext uri="{FF2B5EF4-FFF2-40B4-BE49-F238E27FC236}">
                <a16:creationId xmlns:a16="http://schemas.microsoft.com/office/drawing/2014/main" id="{BC9440F0-5B64-A960-DAA8-F7885063ADDF}"/>
              </a:ext>
            </a:extLst>
          </p:cNvPr>
          <p:cNvSpPr/>
          <p:nvPr/>
        </p:nvSpPr>
        <p:spPr>
          <a:xfrm>
            <a:off x="1249102" y="3831221"/>
            <a:ext cx="2951544" cy="1632030"/>
          </a:xfrm>
          <a:prstGeom prst="wedgeEllipseCallout">
            <a:avLst>
              <a:gd name="adj1" fmla="val 17653"/>
              <a:gd name="adj2" fmla="val -80053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/>
              <a:t>New vector = function of a vector</a:t>
            </a:r>
          </a:p>
        </p:txBody>
      </p:sp>
    </p:spTree>
    <p:extLst>
      <p:ext uri="{BB962C8B-B14F-4D97-AF65-F5344CB8AC3E}">
        <p14:creationId xmlns:p14="http://schemas.microsoft.com/office/powerpoint/2010/main" val="302717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27794</TotalTime>
  <Words>642</Words>
  <Application>Microsoft Macintosh PowerPoint</Application>
  <PresentationFormat>Widescreen</PresentationFormat>
  <Paragraphs>176</Paragraphs>
  <Slides>27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Avenir Light</vt:lpstr>
      <vt:lpstr>Calibri</vt:lpstr>
      <vt:lpstr>Consolas</vt:lpstr>
      <vt:lpstr>Times New Roman</vt:lpstr>
      <vt:lpstr>Office Theme</vt:lpstr>
      <vt:lpstr>PowerPoint Presentation</vt:lpstr>
      <vt:lpstr>Today’s agenda</vt:lpstr>
      <vt:lpstr>Introduction to Hilbert space</vt:lpstr>
      <vt:lpstr>Motivation</vt:lpstr>
      <vt:lpstr>Calculus of variations</vt:lpstr>
      <vt:lpstr>Functions as vectors</vt:lpstr>
      <vt:lpstr>Inner product between functions</vt:lpstr>
      <vt:lpstr>Hilbert space</vt:lpstr>
      <vt:lpstr>NB!</vt:lpstr>
      <vt:lpstr>Demo</vt:lpstr>
      <vt:lpstr>Matrices become operators</vt:lpstr>
      <vt:lpstr>Demo</vt:lpstr>
      <vt:lpstr>PowerPoint Presentation</vt:lpstr>
      <vt:lpstr>Functional analysis</vt:lpstr>
      <vt:lpstr>Fourier analysis</vt:lpstr>
      <vt:lpstr>Coplex phase factors</vt:lpstr>
      <vt:lpstr>Epicycles of planetary motion</vt:lpstr>
      <vt:lpstr>Epicycles of planetary motion</vt:lpstr>
      <vt:lpstr>Epicycles upon epicycles ...</vt:lpstr>
      <vt:lpstr>Joseph Fourier (1768-1830)</vt:lpstr>
      <vt:lpstr>Fourier series as Hilbert space basis expansion</vt:lpstr>
      <vt:lpstr>Plane waves and derivatives</vt:lpstr>
      <vt:lpstr>Fourier transform</vt:lpstr>
      <vt:lpstr>Generalization to higher dimensions</vt:lpstr>
      <vt:lpstr>Example</vt:lpstr>
      <vt:lpstr>A few reasons why we need Fourier analysis</vt:lpstr>
      <vt:lpstr>End of lecture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Simen Kvaal</dc:creator>
  <cp:lastModifiedBy>Simen Kvaal</cp:lastModifiedBy>
  <cp:revision>214</cp:revision>
  <cp:lastPrinted>2022-09-15T10:12:09Z</cp:lastPrinted>
  <dcterms:created xsi:type="dcterms:W3CDTF">2022-09-11T10:09:47Z</dcterms:created>
  <dcterms:modified xsi:type="dcterms:W3CDTF">2026-09-11T12:31:42Z</dcterms:modified>
</cp:coreProperties>
</file>